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31"/>
  </p:notesMasterIdLst>
  <p:handoutMasterIdLst>
    <p:handoutMasterId r:id="rId32"/>
  </p:handoutMasterIdLst>
  <p:sldIdLst>
    <p:sldId id="341" r:id="rId5"/>
    <p:sldId id="321" r:id="rId6"/>
    <p:sldId id="320" r:id="rId7"/>
    <p:sldId id="319" r:id="rId8"/>
    <p:sldId id="317" r:id="rId9"/>
    <p:sldId id="316" r:id="rId10"/>
    <p:sldId id="323" r:id="rId11"/>
    <p:sldId id="314" r:id="rId12"/>
    <p:sldId id="324" r:id="rId13"/>
    <p:sldId id="325" r:id="rId14"/>
    <p:sldId id="326" r:id="rId15"/>
    <p:sldId id="312"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96B"/>
    <a:srgbClr val="95B8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105" d="100"/>
          <a:sy n="105" d="100"/>
        </p:scale>
        <p:origin x="834" y="114"/>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78F00-CB1E-4B5A-AE01-914BCDBB2E15}" type="doc">
      <dgm:prSet loTypeId="urn:microsoft.com/office/officeart/2005/8/layout/chart3" loCatId="cycle" qsTypeId="urn:microsoft.com/office/officeart/2005/8/quickstyle/simple4" qsCatId="simple" csTypeId="urn:microsoft.com/office/officeart/2005/8/colors/accent1_2" csCatId="accent1" phldr="1"/>
      <dgm:spPr/>
      <dgm:t>
        <a:bodyPr/>
        <a:lstStyle/>
        <a:p>
          <a:endParaRPr lang="en-US"/>
        </a:p>
      </dgm:t>
    </dgm:pt>
    <dgm:pt modelId="{65C5788B-D34F-45CC-A3C0-523AD04FD6B1}">
      <dgm:prSet/>
      <dgm:spPr/>
      <dgm:t>
        <a:bodyPr/>
        <a:lstStyle/>
        <a:p>
          <a:r>
            <a:rPr lang="en-US" dirty="0"/>
            <a:t>Healthcare - Disease Diagnosis and Analytics</a:t>
          </a:r>
        </a:p>
      </dgm:t>
    </dgm:pt>
    <dgm:pt modelId="{230F0C7B-1D59-43A9-9845-F2D0DC6DB0AF}" type="parTrans" cxnId="{A6D5FCB3-5F2B-4C33-B018-6C6C1624408E}">
      <dgm:prSet/>
      <dgm:spPr/>
      <dgm:t>
        <a:bodyPr/>
        <a:lstStyle/>
        <a:p>
          <a:endParaRPr lang="en-US"/>
        </a:p>
      </dgm:t>
    </dgm:pt>
    <dgm:pt modelId="{B8502611-F579-43DD-A156-60DA7C4E6213}" type="sibTrans" cxnId="{A6D5FCB3-5F2B-4C33-B018-6C6C1624408E}">
      <dgm:prSet/>
      <dgm:spPr/>
      <dgm:t>
        <a:bodyPr/>
        <a:lstStyle/>
        <a:p>
          <a:endParaRPr lang="en-US"/>
        </a:p>
      </dgm:t>
    </dgm:pt>
    <dgm:pt modelId="{2675D011-3A09-4D45-BE6B-84743FE9271E}">
      <dgm:prSet/>
      <dgm:spPr/>
      <dgm:t>
        <a:bodyPr/>
        <a:lstStyle/>
        <a:p>
          <a:r>
            <a:rPr lang="en-US" dirty="0"/>
            <a:t>Finance - Real-Time Fraud Detection</a:t>
          </a:r>
        </a:p>
      </dgm:t>
    </dgm:pt>
    <dgm:pt modelId="{10E820CA-B792-4C1C-B8D5-C60A5EA0E852}" type="parTrans" cxnId="{A3F65BAF-3FE0-4B50-8189-9BFE1CD888ED}">
      <dgm:prSet/>
      <dgm:spPr/>
      <dgm:t>
        <a:bodyPr/>
        <a:lstStyle/>
        <a:p>
          <a:endParaRPr lang="en-US"/>
        </a:p>
      </dgm:t>
    </dgm:pt>
    <dgm:pt modelId="{95DAC3CA-5FFA-448A-AD53-DC36ADD03F3F}" type="sibTrans" cxnId="{A3F65BAF-3FE0-4B50-8189-9BFE1CD888ED}">
      <dgm:prSet/>
      <dgm:spPr/>
      <dgm:t>
        <a:bodyPr/>
        <a:lstStyle/>
        <a:p>
          <a:endParaRPr lang="en-US"/>
        </a:p>
      </dgm:t>
    </dgm:pt>
    <dgm:pt modelId="{8D85AB89-A631-4E5E-AD4D-166AED46BCDF}">
      <dgm:prSet/>
      <dgm:spPr/>
      <dgm:t>
        <a:bodyPr/>
        <a:lstStyle/>
        <a:p>
          <a:r>
            <a:rPr lang="en-US"/>
            <a:t>Autonomous Systems - Advanced Driver Assistance Systems (ADAS)</a:t>
          </a:r>
          <a:endParaRPr lang="en-US" dirty="0"/>
        </a:p>
      </dgm:t>
    </dgm:pt>
    <dgm:pt modelId="{98C346E2-D2A5-4446-BBB4-A10650B02884}" type="parTrans" cxnId="{70CAD13D-75A4-4627-978A-110EAECCA9AE}">
      <dgm:prSet/>
      <dgm:spPr/>
      <dgm:t>
        <a:bodyPr/>
        <a:lstStyle/>
        <a:p>
          <a:endParaRPr lang="en-US"/>
        </a:p>
      </dgm:t>
    </dgm:pt>
    <dgm:pt modelId="{F4AE9F52-065C-4FC4-A643-F10D3A4827B6}" type="sibTrans" cxnId="{70CAD13D-75A4-4627-978A-110EAECCA9AE}">
      <dgm:prSet/>
      <dgm:spPr/>
      <dgm:t>
        <a:bodyPr/>
        <a:lstStyle/>
        <a:p>
          <a:endParaRPr lang="en-US"/>
        </a:p>
      </dgm:t>
    </dgm:pt>
    <dgm:pt modelId="{CC182D51-55A7-4B5D-89BC-CFEBE11E735A}">
      <dgm:prSet/>
      <dgm:spPr/>
      <dgm:t>
        <a:bodyPr/>
        <a:lstStyle/>
        <a:p>
          <a:r>
            <a:rPr lang="en-US" dirty="0"/>
            <a:t>Summary</a:t>
          </a:r>
        </a:p>
      </dgm:t>
    </dgm:pt>
    <dgm:pt modelId="{09FFD320-9691-46BC-89B3-44C1DAED46AB}" type="parTrans" cxnId="{127ACCAF-6858-4381-A133-A7C079462F60}">
      <dgm:prSet/>
      <dgm:spPr/>
      <dgm:t>
        <a:bodyPr/>
        <a:lstStyle/>
        <a:p>
          <a:endParaRPr lang="en-US"/>
        </a:p>
      </dgm:t>
    </dgm:pt>
    <dgm:pt modelId="{11F8A680-7A19-4142-8C9E-C67C2D0ABC2E}" type="sibTrans" cxnId="{127ACCAF-6858-4381-A133-A7C079462F60}">
      <dgm:prSet/>
      <dgm:spPr/>
      <dgm:t>
        <a:bodyPr/>
        <a:lstStyle/>
        <a:p>
          <a:endParaRPr lang="en-US"/>
        </a:p>
      </dgm:t>
    </dgm:pt>
    <dgm:pt modelId="{C995DFDA-94D9-49B6-BB3F-680ACFFB2559}" type="pres">
      <dgm:prSet presAssocID="{5E178F00-CB1E-4B5A-AE01-914BCDBB2E15}" presName="compositeShape" presStyleCnt="0">
        <dgm:presLayoutVars>
          <dgm:chMax val="7"/>
          <dgm:dir/>
          <dgm:resizeHandles val="exact"/>
        </dgm:presLayoutVars>
      </dgm:prSet>
      <dgm:spPr/>
    </dgm:pt>
    <dgm:pt modelId="{1D22A6C7-7D9A-40A1-9833-8AFA1AC8B819}" type="pres">
      <dgm:prSet presAssocID="{5E178F00-CB1E-4B5A-AE01-914BCDBB2E15}" presName="wedge1" presStyleLbl="node1" presStyleIdx="0" presStyleCnt="4"/>
      <dgm:spPr/>
    </dgm:pt>
    <dgm:pt modelId="{25543EE7-5F8C-4F82-A7D0-CD3D0EB40C8B}" type="pres">
      <dgm:prSet presAssocID="{5E178F00-CB1E-4B5A-AE01-914BCDBB2E15}" presName="wedge1Tx" presStyleLbl="node1" presStyleIdx="0" presStyleCnt="4">
        <dgm:presLayoutVars>
          <dgm:chMax val="0"/>
          <dgm:chPref val="0"/>
          <dgm:bulletEnabled val="1"/>
        </dgm:presLayoutVars>
      </dgm:prSet>
      <dgm:spPr/>
    </dgm:pt>
    <dgm:pt modelId="{575D3164-8CBD-48A6-9BBC-B4E4332077CB}" type="pres">
      <dgm:prSet presAssocID="{5E178F00-CB1E-4B5A-AE01-914BCDBB2E15}" presName="wedge2" presStyleLbl="node1" presStyleIdx="1" presStyleCnt="4"/>
      <dgm:spPr/>
    </dgm:pt>
    <dgm:pt modelId="{195B362F-E626-4181-AF21-E826014F6566}" type="pres">
      <dgm:prSet presAssocID="{5E178F00-CB1E-4B5A-AE01-914BCDBB2E15}" presName="wedge2Tx" presStyleLbl="node1" presStyleIdx="1" presStyleCnt="4">
        <dgm:presLayoutVars>
          <dgm:chMax val="0"/>
          <dgm:chPref val="0"/>
          <dgm:bulletEnabled val="1"/>
        </dgm:presLayoutVars>
      </dgm:prSet>
      <dgm:spPr/>
    </dgm:pt>
    <dgm:pt modelId="{CECBC8DE-0AD6-4559-8B9D-E691750D86BB}" type="pres">
      <dgm:prSet presAssocID="{5E178F00-CB1E-4B5A-AE01-914BCDBB2E15}" presName="wedge3" presStyleLbl="node1" presStyleIdx="2" presStyleCnt="4"/>
      <dgm:spPr/>
    </dgm:pt>
    <dgm:pt modelId="{90DD1550-43BB-473D-A37E-685A9FE1B6AF}" type="pres">
      <dgm:prSet presAssocID="{5E178F00-CB1E-4B5A-AE01-914BCDBB2E15}" presName="wedge3Tx" presStyleLbl="node1" presStyleIdx="2" presStyleCnt="4">
        <dgm:presLayoutVars>
          <dgm:chMax val="0"/>
          <dgm:chPref val="0"/>
          <dgm:bulletEnabled val="1"/>
        </dgm:presLayoutVars>
      </dgm:prSet>
      <dgm:spPr/>
    </dgm:pt>
    <dgm:pt modelId="{B7BB4322-72EF-4A8B-899E-C2D1E1EC948C}" type="pres">
      <dgm:prSet presAssocID="{5E178F00-CB1E-4B5A-AE01-914BCDBB2E15}" presName="wedge4" presStyleLbl="node1" presStyleIdx="3" presStyleCnt="4"/>
      <dgm:spPr/>
    </dgm:pt>
    <dgm:pt modelId="{6FB0D11E-FE85-4584-9FE6-1E4929B8828A}" type="pres">
      <dgm:prSet presAssocID="{5E178F00-CB1E-4B5A-AE01-914BCDBB2E15}" presName="wedge4Tx" presStyleLbl="node1" presStyleIdx="3" presStyleCnt="4">
        <dgm:presLayoutVars>
          <dgm:chMax val="0"/>
          <dgm:chPref val="0"/>
          <dgm:bulletEnabled val="1"/>
        </dgm:presLayoutVars>
      </dgm:prSet>
      <dgm:spPr/>
    </dgm:pt>
  </dgm:ptLst>
  <dgm:cxnLst>
    <dgm:cxn modelId="{73785F05-880F-4A9A-A3A9-A02A38591A38}" type="presOf" srcId="{8D85AB89-A631-4E5E-AD4D-166AED46BCDF}" destId="{B7BB4322-72EF-4A8B-899E-C2D1E1EC948C}" srcOrd="0" destOrd="0" presId="urn:microsoft.com/office/officeart/2005/8/layout/chart3"/>
    <dgm:cxn modelId="{1F327017-AC5D-4A47-949B-A4F8FB63A336}" type="presOf" srcId="{8D85AB89-A631-4E5E-AD4D-166AED46BCDF}" destId="{6FB0D11E-FE85-4584-9FE6-1E4929B8828A}" srcOrd="1" destOrd="0" presId="urn:microsoft.com/office/officeart/2005/8/layout/chart3"/>
    <dgm:cxn modelId="{70CAD13D-75A4-4627-978A-110EAECCA9AE}" srcId="{5E178F00-CB1E-4B5A-AE01-914BCDBB2E15}" destId="{8D85AB89-A631-4E5E-AD4D-166AED46BCDF}" srcOrd="3" destOrd="0" parTransId="{98C346E2-D2A5-4446-BBB4-A10650B02884}" sibTransId="{F4AE9F52-065C-4FC4-A643-F10D3A4827B6}"/>
    <dgm:cxn modelId="{A43E1847-2346-49F8-B342-4C6D34F3AC59}" type="presOf" srcId="{2675D011-3A09-4D45-BE6B-84743FE9271E}" destId="{90DD1550-43BB-473D-A37E-685A9FE1B6AF}" srcOrd="1" destOrd="0" presId="urn:microsoft.com/office/officeart/2005/8/layout/chart3"/>
    <dgm:cxn modelId="{1C0EA753-7BDE-48F7-93A6-8442E90F0D21}" type="presOf" srcId="{CC182D51-55A7-4B5D-89BC-CFEBE11E735A}" destId="{1D22A6C7-7D9A-40A1-9833-8AFA1AC8B819}" srcOrd="0" destOrd="0" presId="urn:microsoft.com/office/officeart/2005/8/layout/chart3"/>
    <dgm:cxn modelId="{8AC47E9B-DE79-4D02-AE4B-A3F5E9FFE948}" type="presOf" srcId="{CC182D51-55A7-4B5D-89BC-CFEBE11E735A}" destId="{25543EE7-5F8C-4F82-A7D0-CD3D0EB40C8B}" srcOrd="1" destOrd="0" presId="urn:microsoft.com/office/officeart/2005/8/layout/chart3"/>
    <dgm:cxn modelId="{F634649E-DAC5-4D3E-B2D1-6CE8793D5364}" type="presOf" srcId="{2675D011-3A09-4D45-BE6B-84743FE9271E}" destId="{CECBC8DE-0AD6-4559-8B9D-E691750D86BB}" srcOrd="0" destOrd="0" presId="urn:microsoft.com/office/officeart/2005/8/layout/chart3"/>
    <dgm:cxn modelId="{A3F65BAF-3FE0-4B50-8189-9BFE1CD888ED}" srcId="{5E178F00-CB1E-4B5A-AE01-914BCDBB2E15}" destId="{2675D011-3A09-4D45-BE6B-84743FE9271E}" srcOrd="2" destOrd="0" parTransId="{10E820CA-B792-4C1C-B8D5-C60A5EA0E852}" sibTransId="{95DAC3CA-5FFA-448A-AD53-DC36ADD03F3F}"/>
    <dgm:cxn modelId="{127ACCAF-6858-4381-A133-A7C079462F60}" srcId="{5E178F00-CB1E-4B5A-AE01-914BCDBB2E15}" destId="{CC182D51-55A7-4B5D-89BC-CFEBE11E735A}" srcOrd="0" destOrd="0" parTransId="{09FFD320-9691-46BC-89B3-44C1DAED46AB}" sibTransId="{11F8A680-7A19-4142-8C9E-C67C2D0ABC2E}"/>
    <dgm:cxn modelId="{1CAD9BB0-B596-4E38-A494-12E8E82E71A4}" type="presOf" srcId="{65C5788B-D34F-45CC-A3C0-523AD04FD6B1}" destId="{195B362F-E626-4181-AF21-E826014F6566}" srcOrd="1" destOrd="0" presId="urn:microsoft.com/office/officeart/2005/8/layout/chart3"/>
    <dgm:cxn modelId="{A6D5FCB3-5F2B-4C33-B018-6C6C1624408E}" srcId="{5E178F00-CB1E-4B5A-AE01-914BCDBB2E15}" destId="{65C5788B-D34F-45CC-A3C0-523AD04FD6B1}" srcOrd="1" destOrd="0" parTransId="{230F0C7B-1D59-43A9-9845-F2D0DC6DB0AF}" sibTransId="{B8502611-F579-43DD-A156-60DA7C4E6213}"/>
    <dgm:cxn modelId="{32D393E2-AF39-4FAB-B174-27788E602720}" type="presOf" srcId="{5E178F00-CB1E-4B5A-AE01-914BCDBB2E15}" destId="{C995DFDA-94D9-49B6-BB3F-680ACFFB2559}" srcOrd="0" destOrd="0" presId="urn:microsoft.com/office/officeart/2005/8/layout/chart3"/>
    <dgm:cxn modelId="{0E0EA0E7-43AF-42DC-82FF-1D5DC5037E08}" type="presOf" srcId="{65C5788B-D34F-45CC-A3C0-523AD04FD6B1}" destId="{575D3164-8CBD-48A6-9BBC-B4E4332077CB}" srcOrd="0" destOrd="0" presId="urn:microsoft.com/office/officeart/2005/8/layout/chart3"/>
    <dgm:cxn modelId="{F68E31B1-4E06-4980-97E5-4A1052B32BED}" type="presParOf" srcId="{C995DFDA-94D9-49B6-BB3F-680ACFFB2559}" destId="{1D22A6C7-7D9A-40A1-9833-8AFA1AC8B819}" srcOrd="0" destOrd="0" presId="urn:microsoft.com/office/officeart/2005/8/layout/chart3"/>
    <dgm:cxn modelId="{2DFEC495-6565-460D-9981-4806D11F6023}" type="presParOf" srcId="{C995DFDA-94D9-49B6-BB3F-680ACFFB2559}" destId="{25543EE7-5F8C-4F82-A7D0-CD3D0EB40C8B}" srcOrd="1" destOrd="0" presId="urn:microsoft.com/office/officeart/2005/8/layout/chart3"/>
    <dgm:cxn modelId="{B32E46DC-06D7-4733-AC89-CEFB4E725D45}" type="presParOf" srcId="{C995DFDA-94D9-49B6-BB3F-680ACFFB2559}" destId="{575D3164-8CBD-48A6-9BBC-B4E4332077CB}" srcOrd="2" destOrd="0" presId="urn:microsoft.com/office/officeart/2005/8/layout/chart3"/>
    <dgm:cxn modelId="{305139C5-569A-4119-9EE1-003D547C5CA9}" type="presParOf" srcId="{C995DFDA-94D9-49B6-BB3F-680ACFFB2559}" destId="{195B362F-E626-4181-AF21-E826014F6566}" srcOrd="3" destOrd="0" presId="urn:microsoft.com/office/officeart/2005/8/layout/chart3"/>
    <dgm:cxn modelId="{CFC98434-4E3D-4151-A101-1E7369BBA7B8}" type="presParOf" srcId="{C995DFDA-94D9-49B6-BB3F-680ACFFB2559}" destId="{CECBC8DE-0AD6-4559-8B9D-E691750D86BB}" srcOrd="4" destOrd="0" presId="urn:microsoft.com/office/officeart/2005/8/layout/chart3"/>
    <dgm:cxn modelId="{6D557B18-8A1E-4128-B181-1CD825ACD747}" type="presParOf" srcId="{C995DFDA-94D9-49B6-BB3F-680ACFFB2559}" destId="{90DD1550-43BB-473D-A37E-685A9FE1B6AF}" srcOrd="5" destOrd="0" presId="urn:microsoft.com/office/officeart/2005/8/layout/chart3"/>
    <dgm:cxn modelId="{4C9CB485-9119-42F5-A89E-152F8BD7BD94}" type="presParOf" srcId="{C995DFDA-94D9-49B6-BB3F-680ACFFB2559}" destId="{B7BB4322-72EF-4A8B-899E-C2D1E1EC948C}" srcOrd="6" destOrd="0" presId="urn:microsoft.com/office/officeart/2005/8/layout/chart3"/>
    <dgm:cxn modelId="{88F0EFEC-0570-4EC8-A8FE-1EEEFBA50B6C}" type="presParOf" srcId="{C995DFDA-94D9-49B6-BB3F-680ACFFB2559}" destId="{6FB0D11E-FE85-4584-9FE6-1E4929B8828A}" srcOrd="7"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2A6C7-7D9A-40A1-9833-8AFA1AC8B819}">
      <dsp:nvSpPr>
        <dsp:cNvPr id="0" name=""/>
        <dsp:cNvSpPr/>
      </dsp:nvSpPr>
      <dsp:spPr>
        <a:xfrm>
          <a:off x="1161917" y="305241"/>
          <a:ext cx="4115619" cy="4115619"/>
        </a:xfrm>
        <a:prstGeom prst="pie">
          <a:avLst>
            <a:gd name="adj1" fmla="val 16200000"/>
            <a:gd name="adj2" fmla="val 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Summary</a:t>
          </a:r>
        </a:p>
      </dsp:txBody>
      <dsp:txXfrm>
        <a:off x="3266763" y="1066631"/>
        <a:ext cx="1518859" cy="1224886"/>
      </dsp:txXfrm>
    </dsp:sp>
    <dsp:sp modelId="{575D3164-8CBD-48A6-9BBC-B4E4332077CB}">
      <dsp:nvSpPr>
        <dsp:cNvPr id="0" name=""/>
        <dsp:cNvSpPr/>
      </dsp:nvSpPr>
      <dsp:spPr>
        <a:xfrm>
          <a:off x="988473" y="478685"/>
          <a:ext cx="4115619" cy="4115619"/>
        </a:xfrm>
        <a:prstGeom prst="pie">
          <a:avLst>
            <a:gd name="adj1" fmla="val 0"/>
            <a:gd name="adj2" fmla="val 54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Healthcare - Disease Diagnosis and Analytics</a:t>
          </a:r>
        </a:p>
      </dsp:txBody>
      <dsp:txXfrm>
        <a:off x="3119776" y="2609988"/>
        <a:ext cx="1518859" cy="1224886"/>
      </dsp:txXfrm>
    </dsp:sp>
    <dsp:sp modelId="{CECBC8DE-0AD6-4559-8B9D-E691750D86BB}">
      <dsp:nvSpPr>
        <dsp:cNvPr id="0" name=""/>
        <dsp:cNvSpPr/>
      </dsp:nvSpPr>
      <dsp:spPr>
        <a:xfrm>
          <a:off x="988473" y="478685"/>
          <a:ext cx="4115619" cy="4115619"/>
        </a:xfrm>
        <a:prstGeom prst="pie">
          <a:avLst>
            <a:gd name="adj1" fmla="val 5400000"/>
            <a:gd name="adj2" fmla="val 108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Finance - Real-Time Fraud Detection</a:t>
          </a:r>
        </a:p>
      </dsp:txBody>
      <dsp:txXfrm>
        <a:off x="1453930" y="2609988"/>
        <a:ext cx="1518859" cy="1224886"/>
      </dsp:txXfrm>
    </dsp:sp>
    <dsp:sp modelId="{B7BB4322-72EF-4A8B-899E-C2D1E1EC948C}">
      <dsp:nvSpPr>
        <dsp:cNvPr id="0" name=""/>
        <dsp:cNvSpPr/>
      </dsp:nvSpPr>
      <dsp:spPr>
        <a:xfrm>
          <a:off x="988473" y="478685"/>
          <a:ext cx="4115619" cy="4115619"/>
        </a:xfrm>
        <a:prstGeom prst="pie">
          <a:avLst>
            <a:gd name="adj1" fmla="val 10800000"/>
            <a:gd name="adj2" fmla="val 162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Autonomous Systems - Advanced Driver Assistance Systems (ADAS)</a:t>
          </a:r>
          <a:endParaRPr lang="en-US" sz="1600" kern="1200" dirty="0"/>
        </a:p>
      </dsp:txBody>
      <dsp:txXfrm>
        <a:off x="1453930" y="1238115"/>
        <a:ext cx="1518859" cy="122488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8/30/2024</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8/30/2024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3942006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786257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1780134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61839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10909614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422112919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71950578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14862294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00433991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249339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9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722136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867176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3314249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13505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90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58714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585388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3069813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2779494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7996693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14820505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9392715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1240853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19371343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9" r:id="rId18"/>
    <p:sldLayoutId id="2147483740" r:id="rId19"/>
    <p:sldLayoutId id="2147483741" r:id="rId20"/>
    <p:sldLayoutId id="2147483743" r:id="rId21"/>
    <p:sldLayoutId id="2147483744" r:id="rId22"/>
    <p:sldLayoutId id="2147483746" r:id="rId23"/>
    <p:sldLayoutId id="2147483748" r:id="rId24"/>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0.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Graphic 6" descr="A doctor using a tablet&#10;&#10;Description automatically generated">
            <a:extLst>
              <a:ext uri="{FF2B5EF4-FFF2-40B4-BE49-F238E27FC236}">
                <a16:creationId xmlns:a16="http://schemas.microsoft.com/office/drawing/2014/main" id="{DAA01128-91B9-1B4D-EE30-71A83A643F01}"/>
              </a:ext>
            </a:extLst>
          </p:cNvPr>
          <p:cNvPicPr>
            <a:picLocks noChangeAspect="1"/>
          </p:cNvPicPr>
          <p:nvPr/>
        </p:nvPicPr>
        <p:blipFill>
          <a:blip r:embed="rId3">
            <a:alphaModFix amt="35000"/>
          </a:blip>
          <a:srcRect t="15219" b="194"/>
          <a:stretch/>
        </p:blipFill>
        <p:spPr>
          <a:xfrm>
            <a:off x="20" y="10"/>
            <a:ext cx="12191980" cy="6857990"/>
          </a:xfrm>
          <a:prstGeom prst="rect">
            <a:avLst/>
          </a:prstGeom>
        </p:spPr>
      </p:pic>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solidFill>
                  <a:schemeClr val="tx2"/>
                </a:solidFill>
              </a:rPr>
              <a:t>CSST-102</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1370693" y="3598339"/>
            <a:ext cx="9440034" cy="1049867"/>
          </a:xfrm>
        </p:spPr>
        <p:txBody>
          <a:bodyPr vert="horz" lIns="91440" tIns="45720" rIns="91440" bIns="45720" rtlCol="0" anchor="t">
            <a:normAutofit fontScale="92500" lnSpcReduction="10000"/>
          </a:bodyPr>
          <a:lstStyle/>
          <a:p>
            <a:pPr>
              <a:spcBef>
                <a:spcPct val="20000"/>
              </a:spcBef>
            </a:pPr>
            <a:r>
              <a:rPr lang="en-US" dirty="0">
                <a:solidFill>
                  <a:schemeClr val="tx1"/>
                </a:solidFill>
              </a:rPr>
              <a:t>Laboratory Activity 1</a:t>
            </a:r>
          </a:p>
          <a:p>
            <a:pPr>
              <a:spcBef>
                <a:spcPct val="20000"/>
              </a:spcBef>
            </a:pPr>
            <a:r>
              <a:rPr lang="en-US" dirty="0">
                <a:solidFill>
                  <a:schemeClr val="tx1"/>
                </a:solidFill>
              </a:rPr>
              <a:t>Vanesse V. Reyes</a:t>
            </a:r>
          </a:p>
          <a:p>
            <a:pPr>
              <a:spcBef>
                <a:spcPct val="20000"/>
              </a:spcBef>
            </a:pPr>
            <a:r>
              <a:rPr lang="en-US" dirty="0">
                <a:solidFill>
                  <a:schemeClr val="tx1"/>
                </a:solidFill>
              </a:rPr>
              <a:t>BSCS – 3B</a:t>
            </a:r>
          </a:p>
          <a:p>
            <a:pPr>
              <a:spcBef>
                <a:spcPct val="20000"/>
              </a:spcBef>
            </a:pPr>
            <a:endParaRPr lang="en-US" dirty="0">
              <a:solidFill>
                <a:schemeClr val="tx1"/>
              </a:solidFill>
            </a:endParaRPr>
          </a:p>
        </p:txBody>
      </p:sp>
    </p:spTree>
    <p:extLst>
      <p:ext uri="{BB962C8B-B14F-4D97-AF65-F5344CB8AC3E}">
        <p14:creationId xmlns:p14="http://schemas.microsoft.com/office/powerpoint/2010/main" val="10906953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descr="A doctor using a tablet&#10;&#10;Description automatically generated">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7707" b="7707"/>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Solution</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Decentralized Learning Approach: </a:t>
            </a:r>
            <a:r>
              <a:rPr lang="en-US" sz="1600" dirty="0"/>
              <a:t>Allows the system not to share raw data of the patients' records, protecting their privacy. </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10</a:t>
            </a:fld>
            <a:endParaRPr lang="en-US">
              <a:solidFill>
                <a:srgbClr val="FFFFFF"/>
              </a:solidFill>
            </a:endParaRPr>
          </a:p>
        </p:txBody>
      </p:sp>
    </p:spTree>
    <p:extLst>
      <p:ext uri="{BB962C8B-B14F-4D97-AF65-F5344CB8AC3E}">
        <p14:creationId xmlns:p14="http://schemas.microsoft.com/office/powerpoint/2010/main" val="158252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AA01128-91B9-1B4D-EE30-71A83A643F01}"/>
              </a:ext>
            </a:extLst>
          </p:cNvPr>
          <p:cNvPicPr>
            <a:picLocks noChangeAspect="1"/>
          </p:cNvPicPr>
          <p:nvPr/>
        </p:nvPicPr>
        <p:blipFill>
          <a:blip r:embed="rId3">
            <a:alphaModFix amt="35000"/>
          </a:blip>
          <a:srcRect b="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solidFill>
                  <a:schemeClr val="tx2"/>
                </a:solidFill>
              </a:rPr>
              <a:t>Finance </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1370693" y="3598339"/>
            <a:ext cx="9440034" cy="1049867"/>
          </a:xfrm>
        </p:spPr>
        <p:txBody>
          <a:bodyPr vert="horz" lIns="91440" tIns="45720" rIns="91440" bIns="45720" rtlCol="0" anchor="t">
            <a:normAutofit/>
          </a:bodyPr>
          <a:lstStyle/>
          <a:p>
            <a:pPr>
              <a:spcBef>
                <a:spcPct val="20000"/>
              </a:spcBef>
            </a:pPr>
            <a:r>
              <a:rPr lang="en-US">
                <a:solidFill>
                  <a:schemeClr val="tx1"/>
                </a:solidFill>
              </a:rPr>
              <a:t>Real-Time Fraud Detection</a:t>
            </a:r>
          </a:p>
        </p:txBody>
      </p:sp>
    </p:spTree>
    <p:extLst>
      <p:ext uri="{BB962C8B-B14F-4D97-AF65-F5344CB8AC3E}">
        <p14:creationId xmlns:p14="http://schemas.microsoft.com/office/powerpoint/2010/main" val="2354180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person in a suit touching a touch screen&#10;&#10;Description automatically generated">
            <a:extLst>
              <a:ext uri="{FF2B5EF4-FFF2-40B4-BE49-F238E27FC236}">
                <a16:creationId xmlns:a16="http://schemas.microsoft.com/office/drawing/2014/main" id="{53B67448-E93E-34FC-E1BE-5480C91FAF27}"/>
              </a:ext>
            </a:extLst>
          </p:cNvPr>
          <p:cNvPicPr>
            <a:picLocks noGrp="1" noChangeAspect="1"/>
          </p:cNvPicPr>
          <p:nvPr>
            <p:ph sz="quarter" idx="11"/>
          </p:nvPr>
        </p:nvPicPr>
        <p:blipFill>
          <a:blip r:embed="rId3"/>
          <a:srcRect b="16667"/>
          <a:stretch/>
        </p:blipFill>
        <p:spPr>
          <a:xfrm>
            <a:off x="1"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Problem</a:t>
            </a:r>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913795" y="1968237"/>
            <a:ext cx="3531684" cy="3679189"/>
          </a:xfrm>
        </p:spPr>
        <p:txBody>
          <a:bodyPr vert="horz" lIns="91440" tIns="45720" rIns="91440" bIns="45720" rtlCol="0" anchor="t">
            <a:normAutofit/>
          </a:bodyPr>
          <a:lstStyle/>
          <a:p>
            <a:r>
              <a:rPr lang="en-US" sz="1600" b="1" dirty="0"/>
              <a:t>Problem being Addressed: </a:t>
            </a:r>
            <a:r>
              <a:rPr lang="en-US" sz="1600" dirty="0"/>
              <a:t>The increasing risk of attacks or </a:t>
            </a:r>
            <a:r>
              <a:rPr lang="en-US" sz="1600" dirty="0" err="1"/>
              <a:t>fraudalent</a:t>
            </a:r>
            <a:r>
              <a:rPr lang="en-US" sz="1600" dirty="0"/>
              <a:t> activities that required necessity for immediate detection, protection and detection.</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12</a:t>
            </a:fld>
            <a:endParaRPr lang="en-US">
              <a:solidFill>
                <a:srgbClr val="FFFFFF"/>
              </a:solidFill>
            </a:endParaRPr>
          </a:p>
        </p:txBody>
      </p:sp>
    </p:spTree>
    <p:extLst>
      <p:ext uri="{BB962C8B-B14F-4D97-AF65-F5344CB8AC3E}">
        <p14:creationId xmlns:p14="http://schemas.microsoft.com/office/powerpoint/2010/main" val="95213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person in a suit touching a touch screen&#10;&#10;Description automatically generated">
            <a:extLst>
              <a:ext uri="{FF2B5EF4-FFF2-40B4-BE49-F238E27FC236}">
                <a16:creationId xmlns:a16="http://schemas.microsoft.com/office/drawing/2014/main" id="{53B67448-E93E-34FC-E1BE-5480C91FAF27}"/>
              </a:ext>
            </a:extLst>
          </p:cNvPr>
          <p:cNvPicPr>
            <a:picLocks noGrp="1" noChangeAspect="1"/>
          </p:cNvPicPr>
          <p:nvPr>
            <p:ph sz="quarter" idx="11"/>
          </p:nvPr>
        </p:nvPicPr>
        <p:blipFill>
          <a:blip r:embed="rId3"/>
          <a:srcRect b="16667"/>
          <a:stretch/>
        </p:blipFill>
        <p:spPr>
          <a:xfrm>
            <a:off x="0"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Machine Learning Approach</a:t>
            </a:r>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913795" y="1968237"/>
            <a:ext cx="3531684" cy="3679189"/>
          </a:xfrm>
        </p:spPr>
        <p:txBody>
          <a:bodyPr vert="horz" lIns="91440" tIns="45720" rIns="91440" bIns="45720" rtlCol="0" anchor="t">
            <a:normAutofit/>
          </a:bodyPr>
          <a:lstStyle/>
          <a:p>
            <a:r>
              <a:rPr lang="en-US" sz="1600" b="1" dirty="0"/>
              <a:t>Unsupervised Learning: </a:t>
            </a:r>
            <a:r>
              <a:rPr lang="en-US" sz="1600" dirty="0"/>
              <a:t>Anomaly detection using cluster algorithms. </a:t>
            </a:r>
          </a:p>
          <a:p>
            <a:r>
              <a:rPr lang="en-US" sz="1600" b="1" dirty="0"/>
              <a:t>Possible Supervised Learning: </a:t>
            </a:r>
            <a:r>
              <a:rPr lang="en-US" sz="1600" dirty="0"/>
              <a:t>After detecting the possible Anomality on the system, supervised learning can be used to classify and protect different transactions.</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298304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person in a suit touching a touch screen&#10;&#10;Description automatically generated">
            <a:extLst>
              <a:ext uri="{FF2B5EF4-FFF2-40B4-BE49-F238E27FC236}">
                <a16:creationId xmlns:a16="http://schemas.microsoft.com/office/drawing/2014/main" id="{53B67448-E93E-34FC-E1BE-5480C91FAF27}"/>
              </a:ext>
            </a:extLst>
          </p:cNvPr>
          <p:cNvPicPr>
            <a:picLocks noGrp="1" noChangeAspect="1"/>
          </p:cNvPicPr>
          <p:nvPr>
            <p:ph sz="quarter" idx="11"/>
          </p:nvPr>
        </p:nvPicPr>
        <p:blipFill>
          <a:blip r:embed="rId3"/>
          <a:srcRect b="16667"/>
          <a:stretch/>
        </p:blipFill>
        <p:spPr>
          <a:xfrm>
            <a:off x="0"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Impact</a:t>
            </a:r>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913795" y="1968237"/>
            <a:ext cx="3531684" cy="3679189"/>
          </a:xfrm>
        </p:spPr>
        <p:txBody>
          <a:bodyPr vert="horz" lIns="91440" tIns="45720" rIns="91440" bIns="45720" rtlCol="0" anchor="t">
            <a:normAutofit/>
          </a:bodyPr>
          <a:lstStyle/>
          <a:p>
            <a:r>
              <a:rPr lang="en-US" sz="1600" b="1" dirty="0"/>
              <a:t>Users Outcome</a:t>
            </a:r>
            <a:r>
              <a:rPr lang="en-US" sz="1600" dirty="0"/>
              <a:t>: Enhanced security and safe transactions that may boost their trust.</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14</a:t>
            </a:fld>
            <a:endParaRPr lang="en-US">
              <a:solidFill>
                <a:srgbClr val="FFFFFF"/>
              </a:solidFill>
            </a:endParaRPr>
          </a:p>
        </p:txBody>
      </p:sp>
    </p:spTree>
    <p:extLst>
      <p:ext uri="{BB962C8B-B14F-4D97-AF65-F5344CB8AC3E}">
        <p14:creationId xmlns:p14="http://schemas.microsoft.com/office/powerpoint/2010/main" val="173759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4000" b="1" dirty="0"/>
              <a:t>Challenge</a:t>
            </a:r>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8094617" y="3598339"/>
            <a:ext cx="3137262" cy="1675335"/>
          </a:xfrm>
        </p:spPr>
        <p:txBody>
          <a:bodyPr vert="horz" lIns="91440" tIns="45720" rIns="91440" bIns="45720" rtlCol="0" anchor="t">
            <a:normAutofit/>
          </a:bodyPr>
          <a:lstStyle/>
          <a:p>
            <a:pPr marL="0" indent="0" algn="ctr">
              <a:buNone/>
            </a:pPr>
            <a:r>
              <a:rPr lang="en-US" sz="1600" dirty="0">
                <a:solidFill>
                  <a:srgbClr val="618FC3"/>
                </a:solidFill>
              </a:rPr>
              <a:t>Main Problem: High numbers of false positives transactions may result in legitimate transactions being mistakenly flagged as fraudulent and making transactions more vulnerable..</a:t>
            </a:r>
          </a:p>
        </p:txBody>
      </p:sp>
      <p:sp>
        <p:nvSpPr>
          <p:cNvPr id="18" name="Rectangle 17">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3B67448-E93E-34FC-E1BE-5480C91FAF27}"/>
              </a:ext>
            </a:extLst>
          </p:cNvPr>
          <p:cNvPicPr>
            <a:picLocks noGrp="1" noChangeAspect="1"/>
          </p:cNvPicPr>
          <p:nvPr>
            <p:ph sz="quarter" idx="11"/>
          </p:nvPr>
        </p:nvPicPr>
        <p:blipFill>
          <a:blip r:embed="rId3"/>
          <a:srcRect l="1055" r="1055"/>
          <a:stretch/>
        </p:blipFill>
        <p:spPr>
          <a:xfrm>
            <a:off x="1380489" y="1438360"/>
            <a:ext cx="5562032" cy="3835314"/>
          </a:xfrm>
          <a:prstGeom prst="rect">
            <a:avLst/>
          </a:prstGeom>
        </p:spPr>
      </p:pic>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pPr defTabSz="914400">
                <a:spcAft>
                  <a:spcPts val="600"/>
                </a:spcAft>
              </a:pPr>
              <a:t>15</a:t>
            </a:fld>
            <a:endParaRPr lang="en-US"/>
          </a:p>
        </p:txBody>
      </p:sp>
    </p:spTree>
    <p:extLst>
      <p:ext uri="{BB962C8B-B14F-4D97-AF65-F5344CB8AC3E}">
        <p14:creationId xmlns:p14="http://schemas.microsoft.com/office/powerpoint/2010/main" val="25063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person in a suit touching a touch screen&#10;&#10;Description automatically generated">
            <a:extLst>
              <a:ext uri="{FF2B5EF4-FFF2-40B4-BE49-F238E27FC236}">
                <a16:creationId xmlns:a16="http://schemas.microsoft.com/office/drawing/2014/main" id="{53B67448-E93E-34FC-E1BE-5480C91FAF27}"/>
              </a:ext>
            </a:extLst>
          </p:cNvPr>
          <p:cNvPicPr>
            <a:picLocks noGrp="1" noChangeAspect="1"/>
          </p:cNvPicPr>
          <p:nvPr>
            <p:ph sz="quarter" idx="11"/>
          </p:nvPr>
        </p:nvPicPr>
        <p:blipFill>
          <a:blip r:embed="rId3"/>
          <a:srcRect b="16667"/>
          <a:stretch/>
        </p:blipFill>
        <p:spPr>
          <a:xfrm>
            <a:off x="0"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Solution</a:t>
            </a:r>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913795" y="1968237"/>
            <a:ext cx="3531684" cy="3679189"/>
          </a:xfrm>
        </p:spPr>
        <p:txBody>
          <a:bodyPr vert="horz" lIns="91440" tIns="45720" rIns="91440" bIns="45720" rtlCol="0" anchor="t">
            <a:normAutofit/>
          </a:bodyPr>
          <a:lstStyle/>
          <a:p>
            <a:r>
              <a:rPr lang="en-US" sz="1600" dirty="0"/>
              <a:t>Hybrid Learning Approach:  Enhanced supervised learning to refine anomaly detection accuracy, reducing false positive transactions.</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16</a:t>
            </a:fld>
            <a:endParaRPr lang="en-US">
              <a:solidFill>
                <a:srgbClr val="FFFFFF"/>
              </a:solidFill>
            </a:endParaRPr>
          </a:p>
        </p:txBody>
      </p:sp>
    </p:spTree>
    <p:extLst>
      <p:ext uri="{BB962C8B-B14F-4D97-AF65-F5344CB8AC3E}">
        <p14:creationId xmlns:p14="http://schemas.microsoft.com/office/powerpoint/2010/main" val="358992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Graphic 6" descr="A blue circular object with gears in it&#10;&#10;Description automatically generated">
            <a:extLst>
              <a:ext uri="{FF2B5EF4-FFF2-40B4-BE49-F238E27FC236}">
                <a16:creationId xmlns:a16="http://schemas.microsoft.com/office/drawing/2014/main" id="{DAA01128-91B9-1B4D-EE30-71A83A643F01}"/>
              </a:ext>
            </a:extLst>
          </p:cNvPr>
          <p:cNvPicPr>
            <a:picLocks noChangeAspect="1"/>
          </p:cNvPicPr>
          <p:nvPr/>
        </p:nvPicPr>
        <p:blipFill>
          <a:blip r:embed="rId3"/>
          <a:srcRect t="5710" b="540"/>
          <a:stretch/>
        </p:blipFill>
        <p:spPr>
          <a:xfrm>
            <a:off x="20" y="10"/>
            <a:ext cx="12191980" cy="6857990"/>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804335" y="3496574"/>
            <a:ext cx="6436104" cy="1138686"/>
          </a:xfrm>
        </p:spPr>
        <p:txBody>
          <a:bodyPr vert="horz" lIns="91440" tIns="45720" rIns="91440" bIns="45720" rtlCol="0" anchor="b">
            <a:normAutofit/>
          </a:bodyPr>
          <a:lstStyle/>
          <a:p>
            <a:pPr algn="l"/>
            <a:r>
              <a:rPr lang="en-US" sz="4400">
                <a:solidFill>
                  <a:schemeClr val="tx2"/>
                </a:solidFill>
              </a:rPr>
              <a:t>Automation Systems</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804335" y="4548996"/>
            <a:ext cx="6436104" cy="534838"/>
          </a:xfrm>
        </p:spPr>
        <p:txBody>
          <a:bodyPr vert="horz" lIns="91440" tIns="45720" rIns="91440" bIns="45720" rtlCol="0" anchor="t">
            <a:normAutofit/>
          </a:bodyPr>
          <a:lstStyle/>
          <a:p>
            <a:pPr algn="l">
              <a:spcBef>
                <a:spcPct val="20000"/>
              </a:spcBef>
            </a:pPr>
            <a:r>
              <a:rPr lang="en-US" sz="1800">
                <a:solidFill>
                  <a:srgbClr val="3FE3FF"/>
                </a:solidFill>
              </a:rPr>
              <a:t>Advanced Driver Assistance Systems (ADAS)</a:t>
            </a:r>
          </a:p>
        </p:txBody>
      </p:sp>
    </p:spTree>
    <p:extLst>
      <p:ext uri="{BB962C8B-B14F-4D97-AF65-F5344CB8AC3E}">
        <p14:creationId xmlns:p14="http://schemas.microsoft.com/office/powerpoint/2010/main" val="418765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Problem</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Problem being Addressed: </a:t>
            </a:r>
            <a:r>
              <a:rPr lang="en-US" sz="1600" dirty="0"/>
              <a:t>For </a:t>
            </a:r>
            <a:r>
              <a:rPr lang="en-US" sz="1600" dirty="0" err="1"/>
              <a:t>autonomus</a:t>
            </a:r>
            <a:r>
              <a:rPr lang="en-US" sz="1600" dirty="0"/>
              <a:t> navigation in complex and </a:t>
            </a:r>
            <a:r>
              <a:rPr lang="en-US" sz="1600" dirty="0" err="1"/>
              <a:t>unpredicatble</a:t>
            </a:r>
            <a:r>
              <a:rPr lang="en-US" sz="1600" dirty="0"/>
              <a:t> environment </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18</a:t>
            </a:fld>
            <a:endParaRPr lang="en-US">
              <a:solidFill>
                <a:srgbClr val="FFFFFF"/>
              </a:solidFill>
            </a:endParaRPr>
          </a:p>
        </p:txBody>
      </p:sp>
    </p:spTree>
    <p:extLst>
      <p:ext uri="{BB962C8B-B14F-4D97-AF65-F5344CB8AC3E}">
        <p14:creationId xmlns:p14="http://schemas.microsoft.com/office/powerpoint/2010/main" val="385525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Machine Learning Approach</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Reinforcement Learning: </a:t>
            </a:r>
            <a:r>
              <a:rPr lang="en-US" sz="1600" dirty="0"/>
              <a:t>Real-time decision-making in the driving environments with deep reinforcement learning.</a:t>
            </a:r>
          </a:p>
          <a:p>
            <a:pPr>
              <a:spcBef>
                <a:spcPct val="20000"/>
              </a:spcBef>
              <a:spcAft>
                <a:spcPts val="600"/>
              </a:spcAft>
            </a:pPr>
            <a:r>
              <a:rPr lang="en-US" sz="1600" b="1" dirty="0"/>
              <a:t>Possible Supervised Learning: </a:t>
            </a:r>
            <a:r>
              <a:rPr lang="en-US" sz="1600" dirty="0"/>
              <a:t>There's also potential to use unsupervised learning to identify trends in driving behavior and environmental attributes, which could enhance the navigation systems and decision-making power of an autonomous system when crunching through unfamiliar scenarios.</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19</a:t>
            </a:fld>
            <a:endParaRPr lang="en-US">
              <a:solidFill>
                <a:srgbClr val="FFFFFF"/>
              </a:solidFill>
            </a:endParaRPr>
          </a:p>
        </p:txBody>
      </p:sp>
    </p:spTree>
    <p:extLst>
      <p:ext uri="{BB962C8B-B14F-4D97-AF65-F5344CB8AC3E}">
        <p14:creationId xmlns:p14="http://schemas.microsoft.com/office/powerpoint/2010/main" val="181704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633743" y="609599"/>
            <a:ext cx="3413156" cy="5273675"/>
          </a:xfrm>
        </p:spPr>
        <p:txBody>
          <a:bodyPr vert="horz" lIns="91440" tIns="45720" rIns="91440" bIns="45720" rtlCol="0" anchor="ctr">
            <a:normAutofit/>
          </a:bodyPr>
          <a:lstStyle/>
          <a:p>
            <a:r>
              <a:rPr lang="en-US" sz="4000" dirty="0"/>
              <a:t>Agenda</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smtClean="0"/>
              <a:pPr defTabSz="914400">
                <a:spcAft>
                  <a:spcPts val="600"/>
                </a:spcAft>
              </a:pPr>
              <a:t>2</a:t>
            </a:fld>
            <a:endParaRPr lang="en-US"/>
          </a:p>
        </p:txBody>
      </p:sp>
      <p:graphicFrame>
        <p:nvGraphicFramePr>
          <p:cNvPr id="6" name="Content Placeholder 2">
            <a:extLst>
              <a:ext uri="{FF2B5EF4-FFF2-40B4-BE49-F238E27FC236}">
                <a16:creationId xmlns:a16="http://schemas.microsoft.com/office/drawing/2014/main" id="{E78E3705-4EC0-542A-6236-C0392643EC38}"/>
              </a:ext>
            </a:extLst>
          </p:cNvPr>
          <p:cNvGraphicFramePr>
            <a:graphicFrameLocks noGrp="1"/>
          </p:cNvGraphicFramePr>
          <p:nvPr>
            <p:ph sz="quarter" idx="12"/>
            <p:extLst>
              <p:ext uri="{D42A27DB-BD31-4B8C-83A1-F6EECF244321}">
                <p14:modId xmlns:p14="http://schemas.microsoft.com/office/powerpoint/2010/main" val="410421591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745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Impact</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Road Safety: </a:t>
            </a:r>
            <a:r>
              <a:rPr lang="en-US" sz="1600" dirty="0"/>
              <a:t>Improved road safety, reduced traffic accidents, and potential transformation of urban mobility.</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20</a:t>
            </a:fld>
            <a:endParaRPr lang="en-US">
              <a:solidFill>
                <a:srgbClr val="FFFFFF"/>
              </a:solidFill>
            </a:endParaRPr>
          </a:p>
        </p:txBody>
      </p:sp>
    </p:spTree>
    <p:extLst>
      <p:ext uri="{BB962C8B-B14F-4D97-AF65-F5344CB8AC3E}">
        <p14:creationId xmlns:p14="http://schemas.microsoft.com/office/powerpoint/2010/main" val="337001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Challenge</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Main Problem: </a:t>
            </a:r>
            <a:r>
              <a:rPr lang="en-US" sz="1600" dirty="0"/>
              <a:t>Ensuring real-time decisions are correct — especially in edge cases where the unexpected happens..</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21</a:t>
            </a:fld>
            <a:endParaRPr lang="en-US">
              <a:solidFill>
                <a:srgbClr val="FFFFFF"/>
              </a:solidFill>
            </a:endParaRPr>
          </a:p>
        </p:txBody>
      </p:sp>
    </p:spTree>
    <p:extLst>
      <p:ext uri="{BB962C8B-B14F-4D97-AF65-F5344CB8AC3E}">
        <p14:creationId xmlns:p14="http://schemas.microsoft.com/office/powerpoint/2010/main" val="428568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Challenge</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Main Problem: </a:t>
            </a:r>
            <a:r>
              <a:rPr lang="en-US" sz="1600" dirty="0"/>
              <a:t>Ensuring real-time decisions are correct — especially in edge cases where the unexpected happens..</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22</a:t>
            </a:fld>
            <a:endParaRPr lang="en-US">
              <a:solidFill>
                <a:srgbClr val="FFFFFF"/>
              </a:solidFill>
            </a:endParaRPr>
          </a:p>
        </p:txBody>
      </p:sp>
    </p:spTree>
    <p:extLst>
      <p:ext uri="{BB962C8B-B14F-4D97-AF65-F5344CB8AC3E}">
        <p14:creationId xmlns:p14="http://schemas.microsoft.com/office/powerpoint/2010/main" val="278644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3125" b="3125"/>
          <a:stretch/>
        </p:blipFill>
        <p:spPr>
          <a:xfrm>
            <a:off x="0"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Solution</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dirty="0"/>
              <a:t>Hybrid Learning Approach: It unifies the reinforcement learning with rule-based system to make safe and precise decisions.</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23</a:t>
            </a:fld>
            <a:endParaRPr lang="en-US">
              <a:solidFill>
                <a:srgbClr val="FFFFFF"/>
              </a:solidFill>
            </a:endParaRPr>
          </a:p>
        </p:txBody>
      </p:sp>
    </p:spTree>
    <p:extLst>
      <p:ext uri="{BB962C8B-B14F-4D97-AF65-F5344CB8AC3E}">
        <p14:creationId xmlns:p14="http://schemas.microsoft.com/office/powerpoint/2010/main" val="2218105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AA01128-91B9-1B4D-EE30-71A83A643F01}"/>
              </a:ext>
            </a:extLst>
          </p:cNvPr>
          <p:cNvPicPr>
            <a:picLocks noChangeAspect="1"/>
          </p:cNvPicPr>
          <p:nvPr/>
        </p:nvPicPr>
        <p:blipFill>
          <a:blip r:embed="rId3"/>
          <a:srcRect t="6271" b="6271"/>
          <a:stretch/>
        </p:blipFill>
        <p:spPr>
          <a:xfrm>
            <a:off x="20" y="10"/>
            <a:ext cx="12191980" cy="6857990"/>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804335" y="3496574"/>
            <a:ext cx="6436104" cy="1138686"/>
          </a:xfrm>
        </p:spPr>
        <p:txBody>
          <a:bodyPr vert="horz" lIns="91440" tIns="45720" rIns="91440" bIns="45720" rtlCol="0" anchor="b">
            <a:normAutofit/>
          </a:bodyPr>
          <a:lstStyle/>
          <a:p>
            <a:pPr algn="l"/>
            <a:r>
              <a:rPr lang="en-US" sz="4400" dirty="0">
                <a:solidFill>
                  <a:schemeClr val="tx2"/>
                </a:solidFill>
              </a:rPr>
              <a:t>Summary</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804335" y="4548996"/>
            <a:ext cx="6436104" cy="534838"/>
          </a:xfrm>
        </p:spPr>
        <p:txBody>
          <a:bodyPr vert="horz" lIns="91440" tIns="45720" rIns="91440" bIns="45720" rtlCol="0" anchor="t">
            <a:normAutofit/>
          </a:bodyPr>
          <a:lstStyle/>
          <a:p>
            <a:pPr algn="l">
              <a:spcBef>
                <a:spcPct val="20000"/>
              </a:spcBef>
            </a:pPr>
            <a:endParaRPr lang="en-US" sz="1800" dirty="0">
              <a:solidFill>
                <a:srgbClr val="3FE3FF"/>
              </a:solidFill>
            </a:endParaRPr>
          </a:p>
        </p:txBody>
      </p:sp>
    </p:spTree>
    <p:extLst>
      <p:ext uri="{BB962C8B-B14F-4D97-AF65-F5344CB8AC3E}">
        <p14:creationId xmlns:p14="http://schemas.microsoft.com/office/powerpoint/2010/main" val="24900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6271" b="6271"/>
          <a:stretch/>
        </p:blipFill>
        <p:spPr>
          <a:xfrm>
            <a:off x="0" y="-832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Summary</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lnSpcReduction="10000"/>
          </a:bodyPr>
          <a:lstStyle/>
          <a:p>
            <a:pPr>
              <a:spcBef>
                <a:spcPct val="20000"/>
              </a:spcBef>
              <a:spcAft>
                <a:spcPts val="600"/>
              </a:spcAft>
            </a:pPr>
            <a:r>
              <a:rPr lang="en-US" sz="1600" dirty="0"/>
              <a:t>Executive Summary: ML is leading innovation in healthcare, finance and self-driving systems. Every application uses a different learning paradigms and has the potential of using unsupervised learning as well for more profound insights. Anyhow, as these technologies solve some important issues they do bring in challenges and so the need of a design thinking.</a:t>
            </a:r>
          </a:p>
          <a:p>
            <a:pPr>
              <a:spcBef>
                <a:spcPct val="20000"/>
              </a:spcBef>
              <a:spcAft>
                <a:spcPts val="600"/>
              </a:spcAft>
            </a:pPr>
            <a:r>
              <a:rPr lang="en-US" sz="1600" dirty="0"/>
              <a:t>Future Directions: Support further investigation for unattended acquisition to bring novel prospects in the integration and resolution of existing issues.</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25</a:t>
            </a:fld>
            <a:endParaRPr lang="en-US">
              <a:solidFill>
                <a:srgbClr val="FFFFFF"/>
              </a:solidFill>
            </a:endParaRPr>
          </a:p>
        </p:txBody>
      </p:sp>
    </p:spTree>
    <p:extLst>
      <p:ext uri="{BB962C8B-B14F-4D97-AF65-F5344CB8AC3E}">
        <p14:creationId xmlns:p14="http://schemas.microsoft.com/office/powerpoint/2010/main" val="914773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AA01128-91B9-1B4D-EE30-71A83A643F01}"/>
              </a:ext>
            </a:extLst>
          </p:cNvPr>
          <p:cNvPicPr>
            <a:picLocks noChangeAspect="1"/>
          </p:cNvPicPr>
          <p:nvPr/>
        </p:nvPicPr>
        <p:blipFill>
          <a:blip r:embed="rId3"/>
          <a:srcRect t="21875" b="21875"/>
          <a:stretch/>
        </p:blipFill>
        <p:spPr>
          <a:xfrm>
            <a:off x="20" y="10"/>
            <a:ext cx="12191980" cy="6857990"/>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730444" y="3439137"/>
            <a:ext cx="6436104" cy="1138686"/>
          </a:xfrm>
        </p:spPr>
        <p:txBody>
          <a:bodyPr vert="horz" lIns="91440" tIns="45720" rIns="91440" bIns="45720" rtlCol="0" anchor="b">
            <a:normAutofit/>
          </a:bodyPr>
          <a:lstStyle/>
          <a:p>
            <a:pPr algn="l"/>
            <a:r>
              <a:rPr lang="en-US" sz="4400" dirty="0">
                <a:solidFill>
                  <a:schemeClr val="tx2"/>
                </a:solidFill>
              </a:rPr>
              <a:t>Thank you</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804335" y="4548996"/>
            <a:ext cx="6436104" cy="534838"/>
          </a:xfrm>
        </p:spPr>
        <p:txBody>
          <a:bodyPr vert="horz" lIns="91440" tIns="45720" rIns="91440" bIns="45720" rtlCol="0" anchor="t">
            <a:normAutofit fontScale="70000" lnSpcReduction="20000"/>
          </a:bodyPr>
          <a:lstStyle/>
          <a:p>
            <a:pPr algn="l">
              <a:spcBef>
                <a:spcPct val="20000"/>
              </a:spcBef>
            </a:pPr>
            <a:r>
              <a:rPr lang="en-US" sz="1800" dirty="0">
                <a:solidFill>
                  <a:srgbClr val="3FE3FF"/>
                </a:solidFill>
              </a:rPr>
              <a:t>Vanesse V. Reyes</a:t>
            </a:r>
          </a:p>
          <a:p>
            <a:pPr algn="l">
              <a:spcBef>
                <a:spcPct val="20000"/>
              </a:spcBef>
            </a:pPr>
            <a:r>
              <a:rPr lang="en-US" sz="1800" dirty="0">
                <a:solidFill>
                  <a:srgbClr val="3FE3FF"/>
                </a:solidFill>
              </a:rPr>
              <a:t>BSCS – 3B</a:t>
            </a:r>
          </a:p>
          <a:p>
            <a:pPr algn="l">
              <a:spcBef>
                <a:spcPct val="20000"/>
              </a:spcBef>
            </a:pPr>
            <a:endParaRPr lang="en-US" sz="1800" dirty="0">
              <a:solidFill>
                <a:srgbClr val="3FE3FF"/>
              </a:solidFill>
            </a:endParaRPr>
          </a:p>
        </p:txBody>
      </p:sp>
    </p:spTree>
    <p:extLst>
      <p:ext uri="{BB962C8B-B14F-4D97-AF65-F5344CB8AC3E}">
        <p14:creationId xmlns:p14="http://schemas.microsoft.com/office/powerpoint/2010/main" val="248713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170117" y="634215"/>
            <a:ext cx="3382832" cy="3499549"/>
          </a:xfrm>
        </p:spPr>
        <p:txBody>
          <a:bodyPr vert="horz" lIns="91440" tIns="45720" rIns="91440" bIns="45720" rtlCol="0" anchor="b">
            <a:normAutofit/>
          </a:bodyPr>
          <a:lstStyle/>
          <a:p>
            <a:pPr algn="l"/>
            <a:r>
              <a:rPr lang="en-US" sz="4200" dirty="0"/>
              <a:t>Introduction</a:t>
            </a:r>
          </a:p>
        </p:txBody>
      </p:sp>
      <p:pic>
        <p:nvPicPr>
          <p:cNvPr id="9" name="Picture 8">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3" name="Picture 12">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Placeholder 17" descr="A machine learning with a robot&#10;&#10;Description automatically generated with medium confidence">
            <a:extLst>
              <a:ext uri="{FF2B5EF4-FFF2-40B4-BE49-F238E27FC236}">
                <a16:creationId xmlns:a16="http://schemas.microsoft.com/office/drawing/2014/main" id="{5E6D83BB-8C90-A74A-7CB5-59884B99448A}"/>
              </a:ext>
            </a:extLst>
          </p:cNvPr>
          <p:cNvPicPr>
            <a:picLocks noGrp="1" noChangeAspect="1"/>
          </p:cNvPicPr>
          <p:nvPr>
            <p:ph type="pic" sz="quarter" idx="13"/>
          </p:nvPr>
        </p:nvPicPr>
        <p:blipFill>
          <a:blip r:embed="rId4"/>
          <a:srcRect r="-1" b="8329"/>
          <a:stretch/>
        </p:blipFill>
        <p:spPr>
          <a:xfrm>
            <a:off x="4654297" y="10"/>
            <a:ext cx="7537704" cy="6857990"/>
          </a:xfrm>
          <a:prstGeom prst="rect">
            <a:avLst/>
          </a:prstGeom>
        </p:spPr>
      </p:pic>
    </p:spTree>
    <p:extLst>
      <p:ext uri="{BB962C8B-B14F-4D97-AF65-F5344CB8AC3E}">
        <p14:creationId xmlns:p14="http://schemas.microsoft.com/office/powerpoint/2010/main" val="37521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sz="4000"/>
              <a:t>About this Activity</a:t>
            </a:r>
          </a:p>
        </p:txBody>
      </p:sp>
      <p:sp>
        <p:nvSpPr>
          <p:cNvPr id="8" name="Text Placeholder 7">
            <a:extLst>
              <a:ext uri="{FF2B5EF4-FFF2-40B4-BE49-F238E27FC236}">
                <a16:creationId xmlns:a16="http://schemas.microsoft.com/office/drawing/2014/main" id="{DD542008-8017-76E5-ABC0-32401068875D}"/>
              </a:ext>
            </a:extLst>
          </p:cNvPr>
          <p:cNvSpPr>
            <a:spLocks noGrp="1"/>
          </p:cNvSpPr>
          <p:nvPr>
            <p:ph type="body" sz="quarter" idx="12"/>
          </p:nvPr>
        </p:nvSpPr>
        <p:spPr>
          <a:xfrm>
            <a:off x="1252120" y="1729294"/>
            <a:ext cx="5546272" cy="4058751"/>
          </a:xfrm>
        </p:spPr>
        <p:txBody>
          <a:bodyPr vert="horz" lIns="91440" tIns="45720" rIns="91440" bIns="45720" rtlCol="0" anchor="ctr">
            <a:normAutofit/>
          </a:bodyPr>
          <a:lstStyle/>
          <a:p>
            <a:pPr>
              <a:spcBef>
                <a:spcPct val="20000"/>
              </a:spcBef>
              <a:buClr>
                <a:srgbClr val="2F66A4"/>
              </a:buClr>
            </a:pPr>
            <a:r>
              <a:rPr lang="en-US" dirty="0">
                <a:solidFill>
                  <a:schemeClr val="tx2"/>
                </a:solidFill>
              </a:rPr>
              <a:t>This presentation includes the overview of machine learning applications objective to familiarize students with various applications of machine learning in real-world scenarios. </a:t>
            </a:r>
          </a:p>
        </p:txBody>
      </p:sp>
      <p:pic>
        <p:nvPicPr>
          <p:cNvPr id="13" name="Picture 12">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Placeholder 84">
            <a:extLst>
              <a:ext uri="{FF2B5EF4-FFF2-40B4-BE49-F238E27FC236}">
                <a16:creationId xmlns:a16="http://schemas.microsoft.com/office/drawing/2014/main" id="{E71238CA-461F-1B03-D7E1-786C002AB7DC}"/>
              </a:ext>
            </a:extLst>
          </p:cNvPr>
          <p:cNvPicPr>
            <a:picLocks noGrp="1" noChangeAspect="1"/>
          </p:cNvPicPr>
          <p:nvPr>
            <p:ph type="pic" sz="quarter" idx="13"/>
          </p:nvPr>
        </p:nvPicPr>
        <p:blipFill>
          <a:blip r:embed="rId4"/>
          <a:srcRect l="18804" r="18804"/>
          <a:stretch/>
        </p:blipFill>
        <p:spPr>
          <a:xfrm>
            <a:off x="7066560" y="2132822"/>
            <a:ext cx="4065464" cy="3258006"/>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Graphic 6" descr="A doctor using a tablet&#10;&#10;Description automatically generated">
            <a:extLst>
              <a:ext uri="{FF2B5EF4-FFF2-40B4-BE49-F238E27FC236}">
                <a16:creationId xmlns:a16="http://schemas.microsoft.com/office/drawing/2014/main" id="{DAA01128-91B9-1B4D-EE30-71A83A643F01}"/>
              </a:ext>
            </a:extLst>
          </p:cNvPr>
          <p:cNvPicPr>
            <a:picLocks noChangeAspect="1"/>
          </p:cNvPicPr>
          <p:nvPr/>
        </p:nvPicPr>
        <p:blipFill>
          <a:blip r:embed="rId3">
            <a:alphaModFix amt="35000"/>
          </a:blip>
          <a:srcRect t="15219" b="194"/>
          <a:stretch/>
        </p:blipFill>
        <p:spPr>
          <a:xfrm>
            <a:off x="20" y="10"/>
            <a:ext cx="12191980" cy="6857990"/>
          </a:xfrm>
          <a:prstGeom prst="rect">
            <a:avLst/>
          </a:prstGeom>
        </p:spPr>
      </p:pic>
      <p:sp>
        <p:nvSpPr>
          <p:cNvPr id="2" name="Title 1">
            <a:extLst>
              <a:ext uri="{FF2B5EF4-FFF2-40B4-BE49-F238E27FC236}">
                <a16:creationId xmlns:a16="http://schemas.microsoft.com/office/drawing/2014/main" id="{1B061384-8C2A-AC46-D296-2DF95CBF10BB}"/>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solidFill>
                  <a:schemeClr val="tx2"/>
                </a:solidFill>
              </a:rPr>
              <a:t>Healthcare</a:t>
            </a:r>
          </a:p>
        </p:txBody>
      </p:sp>
      <p:sp>
        <p:nvSpPr>
          <p:cNvPr id="3" name="Text Placeholder 2">
            <a:extLst>
              <a:ext uri="{FF2B5EF4-FFF2-40B4-BE49-F238E27FC236}">
                <a16:creationId xmlns:a16="http://schemas.microsoft.com/office/drawing/2014/main" id="{FEF606B8-D15C-3916-2C66-49DEC593A3C2}"/>
              </a:ext>
            </a:extLst>
          </p:cNvPr>
          <p:cNvSpPr>
            <a:spLocks noGrp="1"/>
          </p:cNvSpPr>
          <p:nvPr>
            <p:ph type="body" sz="quarter" idx="12"/>
          </p:nvPr>
        </p:nvSpPr>
        <p:spPr>
          <a:xfrm>
            <a:off x="1370693" y="3598339"/>
            <a:ext cx="9440034" cy="1049867"/>
          </a:xfrm>
        </p:spPr>
        <p:txBody>
          <a:bodyPr vert="horz" lIns="91440" tIns="45720" rIns="91440" bIns="45720" rtlCol="0" anchor="t">
            <a:normAutofit/>
          </a:bodyPr>
          <a:lstStyle/>
          <a:p>
            <a:pPr>
              <a:spcBef>
                <a:spcPct val="20000"/>
              </a:spcBef>
            </a:pPr>
            <a:r>
              <a:rPr lang="en-US">
                <a:solidFill>
                  <a:schemeClr val="tx1"/>
                </a:solidFill>
              </a:rPr>
              <a:t>Disease Diagnosis and Analytics</a:t>
            </a:r>
          </a:p>
        </p:txBody>
      </p:sp>
    </p:spTree>
    <p:extLst>
      <p:ext uri="{BB962C8B-B14F-4D97-AF65-F5344CB8AC3E}">
        <p14:creationId xmlns:p14="http://schemas.microsoft.com/office/powerpoint/2010/main" val="4011334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Content Placeholder 6" descr="A doctor using a tablet&#10;&#10;Description automatically generated">
            <a:extLst>
              <a:ext uri="{FF2B5EF4-FFF2-40B4-BE49-F238E27FC236}">
                <a16:creationId xmlns:a16="http://schemas.microsoft.com/office/drawing/2014/main" id="{5B934C90-7D60-75BF-8548-0CF094136F36}"/>
              </a:ext>
            </a:extLst>
          </p:cNvPr>
          <p:cNvPicPr>
            <a:picLocks noGrp="1" noChangeAspect="1"/>
          </p:cNvPicPr>
          <p:nvPr>
            <p:ph sz="quarter" idx="11"/>
          </p:nvPr>
        </p:nvPicPr>
        <p:blipFill>
          <a:blip r:embed="rId3"/>
          <a:srcRect t="15219" b="194"/>
          <a:stretch/>
        </p:blipFill>
        <p:spPr>
          <a:xfrm>
            <a:off x="1"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US" sz="2400" b="1" dirty="0"/>
              <a:t>Problem</a:t>
            </a:r>
          </a:p>
        </p:txBody>
      </p:sp>
      <p:sp>
        <p:nvSpPr>
          <p:cNvPr id="4" name="Content Placeholder 3">
            <a:extLst>
              <a:ext uri="{FF2B5EF4-FFF2-40B4-BE49-F238E27FC236}">
                <a16:creationId xmlns:a16="http://schemas.microsoft.com/office/drawing/2014/main" id="{392C90C5-5198-C255-02F9-1608AA49E088}"/>
              </a:ext>
            </a:extLst>
          </p:cNvPr>
          <p:cNvSpPr>
            <a:spLocks noGrp="1"/>
          </p:cNvSpPr>
          <p:nvPr>
            <p:ph sz="quarter" idx="12"/>
          </p:nvPr>
        </p:nvSpPr>
        <p:spPr>
          <a:xfrm>
            <a:off x="7780424" y="1968238"/>
            <a:ext cx="3531684" cy="3679189"/>
          </a:xfrm>
        </p:spPr>
        <p:txBody>
          <a:bodyPr vert="horz" lIns="91440" tIns="45720" rIns="91440" bIns="45720" rtlCol="0" anchor="t">
            <a:normAutofit/>
          </a:bodyPr>
          <a:lstStyle/>
          <a:p>
            <a:pPr>
              <a:spcBef>
                <a:spcPct val="20000"/>
              </a:spcBef>
              <a:spcAft>
                <a:spcPts val="600"/>
              </a:spcAft>
            </a:pPr>
            <a:r>
              <a:rPr lang="en-US" sz="1600" b="1" dirty="0"/>
              <a:t>Problem being Addressed: </a:t>
            </a:r>
            <a:r>
              <a:rPr lang="en-US" sz="1600" dirty="0"/>
              <a:t>The speed on how the cancer and diseases can be detected as early as possible, for higher chance of survival with high accuracy.</a:t>
            </a:r>
          </a:p>
        </p:txBody>
      </p:sp>
      <p:sp>
        <p:nvSpPr>
          <p:cNvPr id="5" name="Slide Number Placeholder 4">
            <a:extLst>
              <a:ext uri="{FF2B5EF4-FFF2-40B4-BE49-F238E27FC236}">
                <a16:creationId xmlns:a16="http://schemas.microsoft.com/office/drawing/2014/main" id="{A34518A5-1C9D-79F3-349C-3E7AAFD98951}"/>
              </a:ext>
            </a:extLst>
          </p:cNvPr>
          <p:cNvSpPr>
            <a:spLocks noGrp="1"/>
          </p:cNvSpPr>
          <p:nvPr>
            <p:ph type="sldNum" sz="quarter" idx="15"/>
          </p:nvPr>
        </p:nvSpPr>
        <p:spPr>
          <a:xfrm>
            <a:off x="697151" y="5791259"/>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6</a:t>
            </a:fld>
            <a:endParaRPr lang="en-US">
              <a:solidFill>
                <a:srgbClr val="FFFFFF"/>
              </a:solidFill>
            </a:endParaRPr>
          </a:p>
        </p:txBody>
      </p:sp>
    </p:spTree>
    <p:extLst>
      <p:ext uri="{BB962C8B-B14F-4D97-AF65-F5344CB8AC3E}">
        <p14:creationId xmlns:p14="http://schemas.microsoft.com/office/powerpoint/2010/main" val="55438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Content Placeholder 6" descr="A doctor using a tablet&#10;&#10;Description automatically generated">
            <a:extLst>
              <a:ext uri="{FF2B5EF4-FFF2-40B4-BE49-F238E27FC236}">
                <a16:creationId xmlns:a16="http://schemas.microsoft.com/office/drawing/2014/main" id="{5B934C90-7D60-75BF-8548-0CF094136F36}"/>
              </a:ext>
            </a:extLst>
          </p:cNvPr>
          <p:cNvPicPr>
            <a:picLocks noGrp="1" noChangeAspect="1"/>
          </p:cNvPicPr>
          <p:nvPr>
            <p:ph sz="quarter" idx="11"/>
          </p:nvPr>
        </p:nvPicPr>
        <p:blipFill>
          <a:blip r:embed="rId3"/>
          <a:srcRect t="15219" b="194"/>
          <a:stretch/>
        </p:blipFill>
        <p:spPr>
          <a:xfrm>
            <a:off x="1"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US" sz="2400" b="1" dirty="0"/>
              <a:t>Machine Learning Approach</a:t>
            </a:r>
          </a:p>
        </p:txBody>
      </p:sp>
      <p:sp>
        <p:nvSpPr>
          <p:cNvPr id="4" name="Content Placeholder 3">
            <a:extLst>
              <a:ext uri="{FF2B5EF4-FFF2-40B4-BE49-F238E27FC236}">
                <a16:creationId xmlns:a16="http://schemas.microsoft.com/office/drawing/2014/main" id="{392C90C5-5198-C255-02F9-1608AA49E088}"/>
              </a:ext>
            </a:extLst>
          </p:cNvPr>
          <p:cNvSpPr>
            <a:spLocks noGrp="1"/>
          </p:cNvSpPr>
          <p:nvPr>
            <p:ph sz="quarter" idx="12"/>
          </p:nvPr>
        </p:nvSpPr>
        <p:spPr>
          <a:xfrm>
            <a:off x="7780424" y="1968238"/>
            <a:ext cx="3531684" cy="3679189"/>
          </a:xfrm>
        </p:spPr>
        <p:txBody>
          <a:bodyPr vert="horz" lIns="91440" tIns="45720" rIns="91440" bIns="45720" rtlCol="0" anchor="t">
            <a:normAutofit/>
          </a:bodyPr>
          <a:lstStyle/>
          <a:p>
            <a:pPr>
              <a:spcBef>
                <a:spcPct val="20000"/>
              </a:spcBef>
              <a:spcAft>
                <a:spcPts val="600"/>
              </a:spcAft>
            </a:pPr>
            <a:r>
              <a:rPr lang="en-US" sz="1600" b="1" dirty="0"/>
              <a:t>Supervised Learning: </a:t>
            </a:r>
            <a:r>
              <a:rPr lang="en-US" sz="1600" dirty="0"/>
              <a:t>Use of Medical Analysis Systems, modern equipment's. </a:t>
            </a:r>
          </a:p>
          <a:p>
            <a:pPr>
              <a:spcBef>
                <a:spcPct val="20000"/>
              </a:spcBef>
              <a:spcAft>
                <a:spcPts val="600"/>
              </a:spcAft>
            </a:pPr>
            <a:r>
              <a:rPr lang="en-US" sz="1600" b="1" dirty="0"/>
              <a:t>Possible Unsupervised Learning: </a:t>
            </a:r>
            <a:r>
              <a:rPr lang="en-US" sz="1600" dirty="0"/>
              <a:t>Clustering technique to Identify patterns in Medical data such as discovering new type of diseases.</a:t>
            </a:r>
          </a:p>
        </p:txBody>
      </p:sp>
      <p:sp>
        <p:nvSpPr>
          <p:cNvPr id="5" name="Slide Number Placeholder 4">
            <a:extLst>
              <a:ext uri="{FF2B5EF4-FFF2-40B4-BE49-F238E27FC236}">
                <a16:creationId xmlns:a16="http://schemas.microsoft.com/office/drawing/2014/main" id="{A34518A5-1C9D-79F3-349C-3E7AAFD98951}"/>
              </a:ext>
            </a:extLst>
          </p:cNvPr>
          <p:cNvSpPr>
            <a:spLocks noGrp="1"/>
          </p:cNvSpPr>
          <p:nvPr>
            <p:ph type="sldNum" sz="quarter" idx="15"/>
          </p:nvPr>
        </p:nvSpPr>
        <p:spPr>
          <a:xfrm>
            <a:off x="697151" y="5791259"/>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7</a:t>
            </a:fld>
            <a:endParaRPr lang="en-US">
              <a:solidFill>
                <a:srgbClr val="FFFFFF"/>
              </a:solidFill>
            </a:endParaRPr>
          </a:p>
        </p:txBody>
      </p:sp>
    </p:spTree>
    <p:extLst>
      <p:ext uri="{BB962C8B-B14F-4D97-AF65-F5344CB8AC3E}">
        <p14:creationId xmlns:p14="http://schemas.microsoft.com/office/powerpoint/2010/main" val="381953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descr="A doctor using a tablet&#10;&#10;Description automatically generated">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7707" b="7707"/>
          <a:stretch/>
        </p:blipFill>
        <p:spPr>
          <a:xfrm>
            <a:off x="1"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Impact</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Patient Outcome: </a:t>
            </a:r>
            <a:r>
              <a:rPr lang="en-US" sz="1600" dirty="0"/>
              <a:t>Enhanced diagnosis on patient that have a possible symptoms for this disease, leading for more patient care and right treatment.</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8</a:t>
            </a:fld>
            <a:endParaRPr lang="en-US">
              <a:solidFill>
                <a:srgbClr val="FFFFFF"/>
              </a:solidFill>
            </a:endParaRPr>
          </a:p>
        </p:txBody>
      </p:sp>
    </p:spTree>
    <p:extLst>
      <p:ext uri="{BB962C8B-B14F-4D97-AF65-F5344CB8AC3E}">
        <p14:creationId xmlns:p14="http://schemas.microsoft.com/office/powerpoint/2010/main" val="8225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Placeholder 6" descr="A doctor using a tablet&#10;&#10;Description automatically generated">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3"/>
          <a:srcRect t="7707" b="7707"/>
          <a:stretch/>
        </p:blipFill>
        <p:spPr>
          <a:xfrm>
            <a:off x="1" y="10"/>
            <a:ext cx="12192000" cy="6857990"/>
          </a:xfrm>
          <a:prstGeom prst="rect">
            <a:avLst/>
          </a:prstGeom>
        </p:spPr>
      </p:pic>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b="1" dirty="0"/>
              <a:t>Challenge</a:t>
            </a:r>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913795" y="1968237"/>
            <a:ext cx="3531684" cy="3679189"/>
          </a:xfrm>
        </p:spPr>
        <p:txBody>
          <a:bodyPr vert="horz" lIns="91440" tIns="45720" rIns="91440" bIns="45720" rtlCol="0" anchor="t">
            <a:normAutofit/>
          </a:bodyPr>
          <a:lstStyle/>
          <a:p>
            <a:pPr>
              <a:spcBef>
                <a:spcPct val="20000"/>
              </a:spcBef>
              <a:spcAft>
                <a:spcPts val="600"/>
              </a:spcAft>
            </a:pPr>
            <a:r>
              <a:rPr lang="en-US" sz="1600" b="1" dirty="0"/>
              <a:t>Main Problem: </a:t>
            </a:r>
            <a:r>
              <a:rPr lang="en-US" sz="1600" dirty="0"/>
              <a:t>Ensuring the patients data and privacy, handling patients' sensitive information.</a:t>
            </a: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10514011" y="5883275"/>
            <a:ext cx="753545" cy="365125"/>
          </a:xfrm>
        </p:spPr>
        <p:txBody>
          <a:bodyPr vert="horz" lIns="91440" tIns="45720" rIns="91440" bIns="45720" rtlCol="0" anchor="ctr">
            <a:normAutofit/>
          </a:bodyPr>
          <a:lstStyle/>
          <a:p>
            <a:pPr defTabSz="914400">
              <a:spcAft>
                <a:spcPts val="600"/>
              </a:spcAft>
            </a:pPr>
            <a:fld id="{18D65601-5AE2-46FC-B138-694DDD2B510D}" type="slidenum">
              <a:rPr lang="en-US">
                <a:solidFill>
                  <a:srgbClr val="FFFFFF"/>
                </a:solidFill>
              </a:rPr>
              <a:pPr defTabSz="914400">
                <a:spcAft>
                  <a:spcPts val="600"/>
                </a:spcAft>
              </a:pPr>
              <a:t>9</a:t>
            </a:fld>
            <a:endParaRPr lang="en-US">
              <a:solidFill>
                <a:srgbClr val="FFFFFF"/>
              </a:solidFill>
            </a:endParaRPr>
          </a:p>
        </p:txBody>
      </p:sp>
    </p:spTree>
    <p:extLst>
      <p:ext uri="{BB962C8B-B14F-4D97-AF65-F5344CB8AC3E}">
        <p14:creationId xmlns:p14="http://schemas.microsoft.com/office/powerpoint/2010/main" val="3200505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TM04033929[[fn=Slate]]</Template>
  <TotalTime>97</TotalTime>
  <Words>589</Words>
  <Application>Microsoft Office PowerPoint</Application>
  <PresentationFormat>Widescreen</PresentationFormat>
  <Paragraphs>78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Calisto MT</vt:lpstr>
      <vt:lpstr>Wingdings 2</vt:lpstr>
      <vt:lpstr>Slate</vt:lpstr>
      <vt:lpstr>CSST-102</vt:lpstr>
      <vt:lpstr>Agenda</vt:lpstr>
      <vt:lpstr>Introduction</vt:lpstr>
      <vt:lpstr>About this Activity</vt:lpstr>
      <vt:lpstr>Healthcare</vt:lpstr>
      <vt:lpstr>Problem</vt:lpstr>
      <vt:lpstr>Machine Learning Approach</vt:lpstr>
      <vt:lpstr>Impact</vt:lpstr>
      <vt:lpstr>Challenge</vt:lpstr>
      <vt:lpstr>Solution</vt:lpstr>
      <vt:lpstr>Finance </vt:lpstr>
      <vt:lpstr>Problem</vt:lpstr>
      <vt:lpstr>Machine Learning Approach</vt:lpstr>
      <vt:lpstr>Impact</vt:lpstr>
      <vt:lpstr>Challenge</vt:lpstr>
      <vt:lpstr>Solution</vt:lpstr>
      <vt:lpstr>Automation Systems</vt:lpstr>
      <vt:lpstr>Problem</vt:lpstr>
      <vt:lpstr>Machine Learning Approach</vt:lpstr>
      <vt:lpstr>Impact</vt:lpstr>
      <vt:lpstr>Challenge</vt:lpstr>
      <vt:lpstr>Challenge</vt:lpstr>
      <vt:lpstr>Solution</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Vanesse Reyes</dc:creator>
  <cp:lastModifiedBy>Vanesse Reyes</cp:lastModifiedBy>
  <cp:revision>3</cp:revision>
  <dcterms:created xsi:type="dcterms:W3CDTF">2024-08-30T06:16:39Z</dcterms:created>
  <dcterms:modified xsi:type="dcterms:W3CDTF">2024-08-30T07:54:34Z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